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4" r:id="rId8"/>
    <p:sldId id="265" r:id="rId9"/>
    <p:sldId id="262" r:id="rId10"/>
    <p:sldId id="263" r:id="rId11"/>
    <p:sldId id="261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54B4-1EB4-4F52-820D-62701B809906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Kretanje</a:t>
            </a:r>
            <a:r>
              <a:rPr lang="en-US" u="sng" dirty="0" smtClean="0"/>
              <a:t> </a:t>
            </a:r>
            <a:r>
              <a:rPr lang="en-US" u="sng" dirty="0" err="1" smtClean="0"/>
              <a:t>vrha</a:t>
            </a:r>
            <a:r>
              <a:rPr lang="en-US" u="sng" dirty="0" smtClean="0"/>
              <a:t> </a:t>
            </a:r>
            <a:r>
              <a:rPr lang="en-US" u="sng" dirty="0" err="1" smtClean="0"/>
              <a:t>gorionika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70" t="42708" r="60176" b="33334"/>
          <a:stretch>
            <a:fillRect/>
          </a:stretch>
        </p:blipFill>
        <p:spPr bwMode="auto">
          <a:xfrm>
            <a:off x="1066799" y="2133600"/>
            <a:ext cx="6937513" cy="306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Prednosti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, </a:t>
            </a:r>
            <a:r>
              <a:rPr lang="en-US" dirty="0" err="1" smtClean="0"/>
              <a:t>navarivanje</a:t>
            </a:r>
            <a:r>
              <a:rPr lang="en-US" dirty="0" smtClean="0"/>
              <a:t>, </a:t>
            </a:r>
            <a:r>
              <a:rPr lang="en-US" dirty="0" err="1" smtClean="0"/>
              <a:t>rezanje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tvrdo</a:t>
            </a:r>
            <a:r>
              <a:rPr lang="en-US" dirty="0" smtClean="0"/>
              <a:t> </a:t>
            </a:r>
            <a:r>
              <a:rPr lang="en-US" dirty="0" err="1" smtClean="0"/>
              <a:t>lemljenje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REL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debljina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 do 1,5 mm</a:t>
            </a:r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fokusiran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uzrokuje</a:t>
            </a:r>
            <a:r>
              <a:rPr lang="en-US" dirty="0" smtClean="0"/>
              <a:t> </a:t>
            </a: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pojavu</a:t>
            </a:r>
            <a:r>
              <a:rPr lang="en-US" dirty="0" smtClean="0"/>
              <a:t> </a:t>
            </a:r>
            <a:r>
              <a:rPr lang="en-US" dirty="0" err="1" smtClean="0"/>
              <a:t>martenzita</a:t>
            </a:r>
            <a:r>
              <a:rPr lang="en-US" dirty="0" smtClean="0"/>
              <a:t> u ZUT-u.</a:t>
            </a:r>
          </a:p>
          <a:p>
            <a:pPr>
              <a:buFontTx/>
              <a:buChar char="-"/>
            </a:pPr>
            <a:r>
              <a:rPr lang="en-US" dirty="0" err="1" smtClean="0"/>
              <a:t>Nezamenljiv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reparaturna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terenu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</a:t>
            </a:r>
            <a:r>
              <a:rPr lang="en-US" dirty="0" err="1" smtClean="0"/>
              <a:t>obojenih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(pre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leg.Al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Cu), </a:t>
            </a:r>
            <a:r>
              <a:rPr lang="en-US" dirty="0" err="1" smtClean="0"/>
              <a:t>livenih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Nedostaci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fokusiran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zavarivačkog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uzrokuje</a:t>
            </a:r>
            <a:r>
              <a:rPr lang="en-US" dirty="0" smtClean="0"/>
              <a:t> </a:t>
            </a:r>
            <a:r>
              <a:rPr lang="en-US" dirty="0" err="1" smtClean="0"/>
              <a:t>širok</a:t>
            </a:r>
            <a:r>
              <a:rPr lang="en-US" dirty="0" smtClean="0"/>
              <a:t> ZUT,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pojave</a:t>
            </a:r>
            <a:r>
              <a:rPr lang="en-US" dirty="0" smtClean="0"/>
              <a:t> </a:t>
            </a:r>
            <a:r>
              <a:rPr lang="en-US" dirty="0" err="1" smtClean="0"/>
              <a:t>Vidmanštetenove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tankih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obojenih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lošiji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TIG-a</a:t>
            </a:r>
          </a:p>
          <a:p>
            <a:pPr>
              <a:buFontTx/>
              <a:buChar char="-"/>
            </a:pPr>
            <a:r>
              <a:rPr lang="en-US" dirty="0" err="1" smtClean="0"/>
              <a:t>Produktivnost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debljine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5 mm </a:t>
            </a: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REL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je </a:t>
            </a:r>
            <a:r>
              <a:rPr lang="en-US" dirty="0" err="1" smtClean="0"/>
              <a:t>zavarivački</a:t>
            </a:r>
            <a:r>
              <a:rPr lang="en-US" dirty="0" smtClean="0"/>
              <a:t> </a:t>
            </a:r>
            <a:r>
              <a:rPr lang="en-US" dirty="0" err="1" smtClean="0"/>
              <a:t>plamen</a:t>
            </a:r>
            <a:r>
              <a:rPr lang="en-US" dirty="0" smtClean="0"/>
              <a:t> </a:t>
            </a:r>
            <a:r>
              <a:rPr lang="en-US" dirty="0" err="1" smtClean="0"/>
              <a:t>dobijen</a:t>
            </a:r>
            <a:r>
              <a:rPr lang="en-US" dirty="0" smtClean="0"/>
              <a:t> </a:t>
            </a:r>
            <a:r>
              <a:rPr lang="en-US" dirty="0" err="1" smtClean="0"/>
              <a:t>sagorevanjem</a:t>
            </a:r>
            <a:r>
              <a:rPr lang="en-US" dirty="0" smtClean="0"/>
              <a:t> </a:t>
            </a:r>
            <a:r>
              <a:rPr lang="en-US" dirty="0" err="1" smtClean="0"/>
              <a:t>acetilena</a:t>
            </a:r>
            <a:r>
              <a:rPr lang="en-US" dirty="0" smtClean="0"/>
              <a:t>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) u </a:t>
            </a:r>
            <a:r>
              <a:rPr lang="en-US" dirty="0" err="1" smtClean="0"/>
              <a:t>kiseoniku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propan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butan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rezanje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osnovnoj</a:t>
            </a:r>
            <a:r>
              <a:rPr lang="en-US" dirty="0" smtClean="0"/>
              <a:t> </a:t>
            </a:r>
            <a:r>
              <a:rPr lang="en-US" dirty="0" err="1" smtClean="0"/>
              <a:t>šemi</a:t>
            </a:r>
            <a:r>
              <a:rPr lang="en-US" dirty="0" smtClean="0"/>
              <a:t> </a:t>
            </a:r>
            <a:r>
              <a:rPr lang="en-US" dirty="0" err="1" smtClean="0"/>
              <a:t>sličan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TIG.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71" t="36458" r="60761" b="43750"/>
          <a:stretch>
            <a:fillRect/>
          </a:stretch>
        </p:blipFill>
        <p:spPr bwMode="auto">
          <a:xfrm>
            <a:off x="1371600" y="4557548"/>
            <a:ext cx="6324600" cy="20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plamena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441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1-Jezgro </a:t>
            </a:r>
            <a:r>
              <a:rPr lang="en-US" b="1" dirty="0" err="1" smtClean="0"/>
              <a:t>plamena</a:t>
            </a:r>
            <a:r>
              <a:rPr lang="en-US" b="1" dirty="0" smtClean="0"/>
              <a:t> – </a:t>
            </a:r>
            <a:r>
              <a:rPr lang="en-US" b="1" dirty="0" err="1" smtClean="0"/>
              <a:t>raspadanje</a:t>
            </a:r>
            <a:r>
              <a:rPr lang="en-US" b="1" dirty="0" smtClean="0"/>
              <a:t> </a:t>
            </a:r>
            <a:r>
              <a:rPr lang="en-US" b="1" dirty="0" err="1" smtClean="0"/>
              <a:t>acetilena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2-Primarno </a:t>
            </a:r>
            <a:r>
              <a:rPr lang="en-US" b="1" dirty="0" err="1" smtClean="0"/>
              <a:t>sagorevanje</a:t>
            </a:r>
            <a:r>
              <a:rPr lang="en-US" b="1" dirty="0" smtClean="0"/>
              <a:t> </a:t>
            </a:r>
            <a:r>
              <a:rPr lang="en-US" b="1" dirty="0" err="1" smtClean="0"/>
              <a:t>acetilena</a:t>
            </a:r>
            <a:r>
              <a:rPr lang="en-US" b="1" dirty="0" smtClean="0"/>
              <a:t> (O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boce</a:t>
            </a:r>
            <a:r>
              <a:rPr lang="en-US" b="1" dirty="0" smtClean="0"/>
              <a:t>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3-O</a:t>
            </a:r>
            <a:r>
              <a:rPr lang="en-US" b="1" dirty="0" smtClean="0"/>
              <a:t>motač </a:t>
            </a:r>
            <a:r>
              <a:rPr lang="en-US" b="1" dirty="0" err="1" smtClean="0"/>
              <a:t>plamena</a:t>
            </a:r>
            <a:r>
              <a:rPr lang="en-US" b="1" dirty="0" smtClean="0"/>
              <a:t> – </a:t>
            </a:r>
            <a:r>
              <a:rPr lang="en-US" b="1" dirty="0" err="1" smtClean="0"/>
              <a:t>sekundarno</a:t>
            </a:r>
            <a:r>
              <a:rPr lang="en-US" b="1" dirty="0" smtClean="0"/>
              <a:t> </a:t>
            </a:r>
            <a:r>
              <a:rPr lang="en-US" b="1" dirty="0" err="1" smtClean="0"/>
              <a:t>sagorevanje</a:t>
            </a:r>
            <a:r>
              <a:rPr lang="en-US" b="1" dirty="0" smtClean="0"/>
              <a:t> (O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okoline</a:t>
            </a:r>
            <a:r>
              <a:rPr lang="en-US" b="1" dirty="0" smtClean="0"/>
              <a:t>)*: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51080" t="34012" r="25622" b="27265"/>
          <a:stretch>
            <a:fillRect/>
          </a:stretch>
        </p:blipFill>
        <p:spPr bwMode="auto">
          <a:xfrm>
            <a:off x="0" y="14478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54100" t="44792" r="33016" b="51041"/>
          <a:stretch>
            <a:fillRect/>
          </a:stretch>
        </p:blipFill>
        <p:spPr bwMode="auto">
          <a:xfrm>
            <a:off x="5029200" y="4419600"/>
            <a:ext cx="293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54099" t="18750" r="35359" b="78125"/>
          <a:stretch>
            <a:fillRect/>
          </a:stretch>
        </p:blipFill>
        <p:spPr bwMode="auto">
          <a:xfrm>
            <a:off x="5105400" y="30226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58785" t="69792" r="30088" b="26041"/>
          <a:stretch>
            <a:fillRect/>
          </a:stretch>
        </p:blipFill>
        <p:spPr bwMode="auto">
          <a:xfrm>
            <a:off x="5029200" y="1752599"/>
            <a:ext cx="2533656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</a:t>
            </a:r>
            <a:r>
              <a:rPr lang="en-US" sz="2400" b="1" dirty="0" err="1" smtClean="0"/>
              <a:t>Plamen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koncentrisan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izvor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toplote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zavarivački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što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uzrokuje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deformacije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širi</a:t>
            </a:r>
            <a:r>
              <a:rPr lang="en-US" sz="2400" b="1" dirty="0" smtClean="0"/>
              <a:t> ZUT, </a:t>
            </a:r>
            <a:r>
              <a:rPr lang="en-US" sz="2400" b="1" dirty="0" err="1" smtClean="0"/>
              <a:t>zaostale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napone</a:t>
            </a:r>
            <a:r>
              <a:rPr lang="en-US" sz="2400" b="1" dirty="0" smtClean="0"/>
              <a:t>…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kod</a:t>
            </a:r>
            <a:r>
              <a:rPr lang="en-US" dirty="0" smtClean="0"/>
              <a:t> REL 4000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rste</a:t>
            </a:r>
            <a:r>
              <a:rPr lang="en-US" dirty="0" smtClean="0"/>
              <a:t> </a:t>
            </a:r>
            <a:r>
              <a:rPr lang="en-US" dirty="0" err="1" smtClean="0"/>
              <a:t>plamena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Ključan</a:t>
            </a:r>
            <a:r>
              <a:rPr lang="en-US" dirty="0" smtClean="0"/>
              <a:t> je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dirty="0" smtClean="0"/>
              <a:t>=O</a:t>
            </a:r>
            <a:r>
              <a:rPr lang="en-US" baseline="-25000" dirty="0" smtClean="0"/>
              <a:t>2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8112" t="26731" r="20351" b="65289"/>
          <a:stretch>
            <a:fillRect/>
          </a:stretch>
        </p:blipFill>
        <p:spPr bwMode="auto">
          <a:xfrm>
            <a:off x="0" y="1981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1905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429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22098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</a:t>
            </a:r>
            <a:r>
              <a:rPr lang="en-US" sz="2400" dirty="0" smtClean="0"/>
              <a:t>=1,1-1,2 </a:t>
            </a:r>
            <a:r>
              <a:rPr lang="en-US" sz="2400" dirty="0" err="1" smtClean="0"/>
              <a:t>normalan</a:t>
            </a:r>
            <a:r>
              <a:rPr lang="en-US" sz="2400" dirty="0" smtClean="0"/>
              <a:t> </a:t>
            </a:r>
            <a:r>
              <a:rPr lang="en-US" sz="2400" dirty="0" err="1" smtClean="0"/>
              <a:t>plamen</a:t>
            </a:r>
            <a:r>
              <a:rPr lang="en-US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čelici</a:t>
            </a:r>
            <a:r>
              <a:rPr lang="en-US" sz="2400" dirty="0" smtClean="0"/>
              <a:t>, Cu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β </a:t>
            </a:r>
            <a:r>
              <a:rPr lang="en-US" sz="2400" dirty="0" smtClean="0"/>
              <a:t>&lt;1,1 </a:t>
            </a:r>
            <a:r>
              <a:rPr lang="en-US" sz="2400" dirty="0" err="1" smtClean="0"/>
              <a:t>redukujući</a:t>
            </a:r>
            <a:r>
              <a:rPr lang="en-US" sz="2400" dirty="0" smtClean="0"/>
              <a:t> </a:t>
            </a:r>
            <a:r>
              <a:rPr lang="en-US" sz="2400" dirty="0" err="1" smtClean="0"/>
              <a:t>plamen-višak</a:t>
            </a:r>
            <a:r>
              <a:rPr lang="en-US" sz="2400" dirty="0" smtClean="0"/>
              <a:t> </a:t>
            </a:r>
            <a:r>
              <a:rPr lang="en-US" sz="2400" dirty="0" err="1" smtClean="0"/>
              <a:t>acetilena</a:t>
            </a:r>
            <a:r>
              <a:rPr lang="en-US" sz="2400" dirty="0" smtClean="0"/>
              <a:t> (</a:t>
            </a:r>
            <a:r>
              <a:rPr lang="en-US" sz="2400" dirty="0" err="1" smtClean="0"/>
              <a:t>svetlo</a:t>
            </a:r>
            <a:r>
              <a:rPr lang="en-US" sz="2400" dirty="0" smtClean="0"/>
              <a:t> </a:t>
            </a:r>
            <a:r>
              <a:rPr lang="en-US" sz="2400" dirty="0" err="1" smtClean="0"/>
              <a:t>jezgro</a:t>
            </a:r>
            <a:r>
              <a:rPr lang="en-US" sz="2400" dirty="0" smtClean="0"/>
              <a:t>): </a:t>
            </a:r>
            <a:r>
              <a:rPr lang="en-US" sz="2400" dirty="0" err="1" smtClean="0"/>
              <a:t>liv</a:t>
            </a:r>
            <a:r>
              <a:rPr lang="en-US" sz="2400" dirty="0" smtClean="0"/>
              <a:t>. </a:t>
            </a:r>
            <a:r>
              <a:rPr lang="en-US" sz="2400" dirty="0" err="1" smtClean="0"/>
              <a:t>gvožđa</a:t>
            </a:r>
            <a:r>
              <a:rPr lang="en-US" sz="2400" dirty="0" smtClean="0"/>
              <a:t>, </a:t>
            </a:r>
            <a:r>
              <a:rPr lang="en-US" sz="2400" dirty="0" err="1" smtClean="0"/>
              <a:t>leg.Al</a:t>
            </a:r>
            <a:r>
              <a:rPr lang="en-US" sz="2400" dirty="0" smtClean="0"/>
              <a:t>, </a:t>
            </a:r>
            <a:r>
              <a:rPr lang="en-US" sz="2400" dirty="0" err="1" smtClean="0"/>
              <a:t>bronza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β </a:t>
            </a:r>
            <a:r>
              <a:rPr lang="en-US" sz="2400" dirty="0" smtClean="0"/>
              <a:t>&gt;1.2 </a:t>
            </a:r>
            <a:r>
              <a:rPr lang="en-US" sz="2400" dirty="0" err="1" smtClean="0"/>
              <a:t>oksidišući</a:t>
            </a:r>
            <a:r>
              <a:rPr lang="en-US" sz="2400" dirty="0" smtClean="0"/>
              <a:t> </a:t>
            </a:r>
            <a:r>
              <a:rPr lang="en-US" sz="2400" dirty="0" err="1" smtClean="0"/>
              <a:t>plamen-višak</a:t>
            </a:r>
            <a:r>
              <a:rPr lang="en-US" sz="2400" dirty="0" smtClean="0"/>
              <a:t> </a:t>
            </a:r>
            <a:r>
              <a:rPr lang="en-US" sz="2400" dirty="0" err="1" smtClean="0"/>
              <a:t>kiseonika</a:t>
            </a:r>
            <a:r>
              <a:rPr lang="en-US" sz="2400" dirty="0" smtClean="0"/>
              <a:t>; </a:t>
            </a:r>
            <a:r>
              <a:rPr lang="en-US" sz="2400" dirty="0" err="1" smtClean="0"/>
              <a:t>mesing</a:t>
            </a:r>
            <a:r>
              <a:rPr lang="en-US" sz="2400" dirty="0" smtClean="0"/>
              <a:t> (</a:t>
            </a:r>
            <a:r>
              <a:rPr lang="en-US" sz="2400" dirty="0" err="1" smtClean="0"/>
              <a:t>sprečava</a:t>
            </a:r>
            <a:r>
              <a:rPr lang="en-US" sz="2400" dirty="0" smtClean="0"/>
              <a:t> se </a:t>
            </a:r>
            <a:r>
              <a:rPr lang="en-US" sz="2400" dirty="0" err="1" smtClean="0"/>
              <a:t>gubitak</a:t>
            </a:r>
            <a:r>
              <a:rPr lang="en-US" sz="2400" dirty="0" smtClean="0"/>
              <a:t> Zn, </a:t>
            </a:r>
            <a:r>
              <a:rPr lang="en-US" sz="2400" dirty="0" err="1" smtClean="0"/>
              <a:t>jer</a:t>
            </a:r>
            <a:r>
              <a:rPr lang="en-US" sz="2400" dirty="0" smtClean="0"/>
              <a:t> se </a:t>
            </a:r>
            <a:r>
              <a:rPr lang="en-US" sz="2400" dirty="0" err="1" smtClean="0"/>
              <a:t>formira</a:t>
            </a:r>
            <a:r>
              <a:rPr lang="en-US" sz="2400" dirty="0" smtClean="0"/>
              <a:t> </a:t>
            </a:r>
            <a:r>
              <a:rPr lang="en-US" sz="2400" dirty="0" err="1" smtClean="0"/>
              <a:t>sloj</a:t>
            </a:r>
            <a:r>
              <a:rPr lang="en-US" sz="2400" dirty="0" smtClean="0"/>
              <a:t> </a:t>
            </a:r>
            <a:r>
              <a:rPr lang="en-US" sz="2400" dirty="0" err="1" smtClean="0"/>
              <a:t>ZnO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zadržava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58112" t="37903" r="22146" b="58107"/>
          <a:stretch>
            <a:fillRect/>
          </a:stretch>
        </p:blipFill>
        <p:spPr bwMode="auto">
          <a:xfrm>
            <a:off x="0" y="35052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8112" t="45086" r="27081" b="50126"/>
          <a:stretch>
            <a:fillRect/>
          </a:stretch>
        </p:blipFill>
        <p:spPr bwMode="auto">
          <a:xfrm>
            <a:off x="0" y="4800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Specifičnosti</a:t>
            </a:r>
            <a:r>
              <a:rPr lang="en-US" dirty="0" smtClean="0"/>
              <a:t> </a:t>
            </a:r>
            <a:r>
              <a:rPr lang="en-US" dirty="0" err="1" smtClean="0"/>
              <a:t>izvođenja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3157" y="1655798"/>
            <a:ext cx="7287843" cy="4668802"/>
            <a:chOff x="304800" y="1540129"/>
            <a:chExt cx="7287843" cy="4668802"/>
          </a:xfrm>
        </p:grpSpPr>
        <p:grpSp>
          <p:nvGrpSpPr>
            <p:cNvPr id="8" name="Group 7"/>
            <p:cNvGrpSpPr/>
            <p:nvPr/>
          </p:nvGrpSpPr>
          <p:grpSpPr>
            <a:xfrm>
              <a:off x="1219200" y="1540129"/>
              <a:ext cx="6373443" cy="3185296"/>
              <a:chOff x="1246557" y="1540129"/>
              <a:chExt cx="6373443" cy="3185296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 l="28916" t="25000" r="41801" b="46115"/>
              <a:stretch>
                <a:fillRect/>
              </a:stretch>
            </p:blipFill>
            <p:spPr bwMode="auto">
              <a:xfrm rot="21540000">
                <a:off x="1246557" y="1540129"/>
                <a:ext cx="5743604" cy="3185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58000" y="25716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mm</a:t>
                </a:r>
                <a:endParaRPr lang="en-US" sz="2000" i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05600" y="35622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mm</a:t>
                </a:r>
                <a:endParaRPr lang="en-US" sz="2000" i="1" dirty="0"/>
              </a:p>
            </p:txBody>
          </p:sp>
        </p:grpSp>
        <p:sp>
          <p:nvSpPr>
            <p:cNvPr id="9" name="Right Brace 8"/>
            <p:cNvSpPr/>
            <p:nvPr/>
          </p:nvSpPr>
          <p:spPr>
            <a:xfrm rot="5400000">
              <a:off x="1790700" y="4152900"/>
              <a:ext cx="685800" cy="18288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5105400" y="3429000"/>
              <a:ext cx="685800" cy="32766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5562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Izvođenje</a:t>
              </a:r>
              <a:r>
                <a:rPr lang="en-US" dirty="0" smtClean="0"/>
                <a:t> </a:t>
              </a:r>
              <a:r>
                <a:rPr lang="en-US" dirty="0" err="1" smtClean="0"/>
                <a:t>šavova</a:t>
              </a:r>
              <a:r>
                <a:rPr lang="en-US" dirty="0" smtClean="0"/>
                <a:t> </a:t>
              </a:r>
              <a:r>
                <a:rPr lang="en-US" dirty="0" err="1" smtClean="0"/>
                <a:t>bez</a:t>
              </a:r>
              <a:r>
                <a:rPr lang="en-US" dirty="0" smtClean="0"/>
                <a:t> </a:t>
              </a:r>
              <a:r>
                <a:rPr lang="en-US" dirty="0" err="1" smtClean="0"/>
                <a:t>ili</a:t>
              </a:r>
              <a:r>
                <a:rPr lang="en-US" dirty="0" smtClean="0"/>
                <a:t> </a:t>
              </a:r>
              <a:r>
                <a:rPr lang="en-US" dirty="0" err="1" smtClean="0"/>
                <a:t>sa</a:t>
              </a:r>
              <a:r>
                <a:rPr lang="en-US" dirty="0" smtClean="0"/>
                <a:t> </a:t>
              </a:r>
              <a:r>
                <a:rPr lang="en-US" dirty="0" err="1" smtClean="0"/>
                <a:t>dodatnim</a:t>
              </a:r>
              <a:r>
                <a:rPr lang="en-US" dirty="0" smtClean="0"/>
                <a:t> </a:t>
              </a:r>
              <a:r>
                <a:rPr lang="en-US" dirty="0" err="1" smtClean="0"/>
                <a:t>materijalom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55626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Izvođenje</a:t>
              </a:r>
              <a:r>
                <a:rPr lang="en-US" dirty="0" smtClean="0"/>
                <a:t> </a:t>
              </a:r>
              <a:r>
                <a:rPr lang="en-US" dirty="0" err="1" smtClean="0"/>
                <a:t>šavova</a:t>
              </a:r>
              <a:r>
                <a:rPr lang="en-US" dirty="0" smtClean="0"/>
                <a:t> </a:t>
              </a:r>
              <a:r>
                <a:rPr lang="en-US" dirty="0" err="1" smtClean="0"/>
                <a:t>sa</a:t>
              </a:r>
              <a:r>
                <a:rPr lang="en-US" dirty="0" smtClean="0"/>
                <a:t> </a:t>
              </a:r>
              <a:r>
                <a:rPr lang="en-US" dirty="0" err="1" smtClean="0"/>
                <a:t>dodatnim</a:t>
              </a:r>
              <a:r>
                <a:rPr lang="en-US" dirty="0" smtClean="0"/>
                <a:t> </a:t>
              </a:r>
              <a:r>
                <a:rPr lang="en-US" dirty="0" err="1" smtClean="0"/>
                <a:t>materijalom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Gasno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zavarivanje</a:t>
            </a:r>
            <a:r>
              <a:rPr lang="en-US" sz="2400" b="1" dirty="0" smtClean="0">
                <a:solidFill>
                  <a:srgbClr val="00B050"/>
                </a:solidFill>
              </a:rPr>
              <a:t> je </a:t>
            </a:r>
            <a:r>
              <a:rPr lang="en-US" sz="2400" b="1" dirty="0" err="1" smtClean="0">
                <a:solidFill>
                  <a:srgbClr val="00B050"/>
                </a:solidFill>
              </a:rPr>
              <a:t>najpogodnije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zavarivanje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osnovnog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materijala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relativno</a:t>
            </a:r>
            <a:r>
              <a:rPr lang="en-US" sz="2400" b="1" dirty="0" smtClean="0">
                <a:solidFill>
                  <a:srgbClr val="00B050"/>
                </a:solidFill>
              </a:rPr>
              <a:t> male </a:t>
            </a:r>
            <a:r>
              <a:rPr lang="en-US" sz="2400" b="1" dirty="0" err="1" smtClean="0">
                <a:solidFill>
                  <a:srgbClr val="00B050"/>
                </a:solidFill>
              </a:rPr>
              <a:t>debljine</a:t>
            </a:r>
            <a:r>
              <a:rPr lang="en-US" sz="2400" b="1" dirty="0" smtClean="0">
                <a:solidFill>
                  <a:srgbClr val="00B050"/>
                </a:solidFill>
              </a:rPr>
              <a:t> (do 0,5-1,5), </a:t>
            </a:r>
            <a:r>
              <a:rPr lang="en-US" sz="2400" b="1" dirty="0" err="1" smtClean="0">
                <a:solidFill>
                  <a:srgbClr val="00B050"/>
                </a:solidFill>
              </a:rPr>
              <a:t>gde</a:t>
            </a:r>
            <a:r>
              <a:rPr lang="en-US" sz="2400" b="1" dirty="0" smtClean="0">
                <a:solidFill>
                  <a:srgbClr val="00B050"/>
                </a:solidFill>
              </a:rPr>
              <a:t> je </a:t>
            </a:r>
            <a:r>
              <a:rPr lang="en-US" sz="2400" b="1" dirty="0" err="1" smtClean="0">
                <a:solidFill>
                  <a:srgbClr val="00B050"/>
                </a:solidFill>
              </a:rPr>
              <a:t>produktivnost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veća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nego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kod</a:t>
            </a:r>
            <a:r>
              <a:rPr lang="en-US" sz="2400" b="1" dirty="0" smtClean="0">
                <a:solidFill>
                  <a:srgbClr val="00B050"/>
                </a:solidFill>
              </a:rPr>
              <a:t> REL. TIG </a:t>
            </a:r>
            <a:r>
              <a:rPr lang="en-US" sz="2400" b="1" dirty="0" err="1" smtClean="0">
                <a:solidFill>
                  <a:srgbClr val="00B050"/>
                </a:solidFill>
              </a:rPr>
              <a:t>daje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bolji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kvalitet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ove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debljine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181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REL je </a:t>
            </a:r>
            <a:r>
              <a:rPr lang="en-US" sz="2400" b="1" dirty="0" err="1" smtClean="0">
                <a:solidFill>
                  <a:srgbClr val="FF0000"/>
                </a:solidFill>
              </a:rPr>
              <a:t>produktivniji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gasnog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zavarivanje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veće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debljine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preko</a:t>
            </a:r>
            <a:r>
              <a:rPr lang="en-US" sz="2400" b="1" dirty="0" smtClean="0">
                <a:solidFill>
                  <a:srgbClr val="FF0000"/>
                </a:solidFill>
              </a:rPr>
              <a:t> 5 mm. 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Upotreba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remontne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radove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terenu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Poželjno</a:t>
            </a:r>
            <a:r>
              <a:rPr lang="en-US" sz="2400" b="1" dirty="0" smtClean="0">
                <a:solidFill>
                  <a:srgbClr val="FF0000"/>
                </a:solidFill>
              </a:rPr>
              <a:t> je </a:t>
            </a:r>
            <a:r>
              <a:rPr lang="en-US" sz="2400" b="1" dirty="0" err="1" smtClean="0">
                <a:solidFill>
                  <a:srgbClr val="FF0000"/>
                </a:solidFill>
              </a:rPr>
              <a:t>zavarivanje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obe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strane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ako</a:t>
            </a:r>
            <a:r>
              <a:rPr lang="en-US" sz="2400" b="1" dirty="0" smtClean="0">
                <a:solidFill>
                  <a:srgbClr val="FF0000"/>
                </a:solidFill>
              </a:rPr>
              <a:t> je </a:t>
            </a:r>
            <a:r>
              <a:rPr lang="en-US" sz="2400" b="1" dirty="0" err="1" smtClean="0">
                <a:solidFill>
                  <a:srgbClr val="FF0000"/>
                </a:solidFill>
              </a:rPr>
              <a:t>moguće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7800" y="1524000"/>
            <a:ext cx="6525843" cy="3505200"/>
            <a:chOff x="1447800" y="1981200"/>
            <a:chExt cx="6525843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1447800" y="1981200"/>
              <a:ext cx="6525843" cy="3201425"/>
              <a:chOff x="1066800" y="1524000"/>
              <a:chExt cx="6525843" cy="3201425"/>
            </a:xfrm>
          </p:grpSpPr>
          <p:grpSp>
            <p:nvGrpSpPr>
              <p:cNvPr id="5" name="Group 7"/>
              <p:cNvGrpSpPr/>
              <p:nvPr/>
            </p:nvGrpSpPr>
            <p:grpSpPr>
              <a:xfrm>
                <a:off x="1219200" y="1540129"/>
                <a:ext cx="6373443" cy="3185296"/>
                <a:chOff x="1246557" y="1540129"/>
                <a:chExt cx="6373443" cy="3185296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8916" t="25000" r="41801" b="46115"/>
                <a:stretch>
                  <a:fillRect/>
                </a:stretch>
              </p:blipFill>
              <p:spPr bwMode="auto">
                <a:xfrm rot="21540000">
                  <a:off x="1246557" y="1540129"/>
                  <a:ext cx="5743604" cy="3185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858000" y="25716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mm</a:t>
                  </a:r>
                  <a:endParaRPr lang="en-US" sz="2000" i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05600" y="35622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mm</a:t>
                  </a:r>
                  <a:endParaRPr lang="en-US" sz="2000" i="1" dirty="0"/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1066800" y="1524000"/>
                <a:ext cx="2286000" cy="2133600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4114800" y="1981200"/>
              <a:ext cx="3733800" cy="3505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24000" y="4191000"/>
              <a:ext cx="2209800" cy="1295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6200000" flipH="1">
            <a:off x="685800" y="1600200"/>
            <a:ext cx="8382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90600" y="4724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57600" y="4724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Debljine</a:t>
            </a:r>
            <a:r>
              <a:rPr lang="en-US" u="sng" dirty="0" smtClean="0"/>
              <a:t> </a:t>
            </a:r>
            <a:r>
              <a:rPr lang="en-US" u="sng" dirty="0" err="1" smtClean="0"/>
              <a:t>materijala</a:t>
            </a:r>
            <a:r>
              <a:rPr lang="en-US" u="sng" dirty="0" smtClean="0"/>
              <a:t> </a:t>
            </a:r>
            <a:r>
              <a:rPr lang="en-US" u="sng" dirty="0" err="1" smtClean="0"/>
              <a:t>koje</a:t>
            </a:r>
            <a:r>
              <a:rPr lang="en-US" u="sng" dirty="0" smtClean="0"/>
              <a:t> se </a:t>
            </a:r>
            <a:r>
              <a:rPr lang="en-US" u="sng" dirty="0" err="1" smtClean="0"/>
              <a:t>mogu</a:t>
            </a:r>
            <a:r>
              <a:rPr lang="en-US" u="sng" dirty="0" smtClean="0"/>
              <a:t> </a:t>
            </a:r>
            <a:r>
              <a:rPr lang="en-US" u="sng" dirty="0" err="1" smtClean="0"/>
              <a:t>zavarivati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Debljina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regulisati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Protokom</a:t>
            </a:r>
            <a:r>
              <a:rPr lang="en-US" dirty="0" smtClean="0"/>
              <a:t> </a:t>
            </a:r>
            <a:r>
              <a:rPr lang="en-US" dirty="0" err="1" smtClean="0"/>
              <a:t>acetilena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Uglom</a:t>
            </a:r>
            <a:r>
              <a:rPr lang="en-US" dirty="0" smtClean="0"/>
              <a:t> </a:t>
            </a:r>
            <a:r>
              <a:rPr lang="en-US" dirty="0" err="1" smtClean="0"/>
              <a:t>gorionika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 smtClean="0"/>
              <a:t>protoka</a:t>
            </a:r>
            <a:r>
              <a:rPr lang="en-US" dirty="0" smtClean="0"/>
              <a:t> </a:t>
            </a:r>
            <a:r>
              <a:rPr lang="en-US" dirty="0" err="1" smtClean="0"/>
              <a:t>acetilena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Iako</a:t>
            </a:r>
            <a:r>
              <a:rPr lang="en-US" dirty="0" smtClean="0"/>
              <a:t> se </a:t>
            </a:r>
            <a:r>
              <a:rPr lang="en-US" dirty="0" err="1" smtClean="0"/>
              <a:t>bakar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nižoj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</a:t>
            </a:r>
            <a:r>
              <a:rPr lang="en-US" dirty="0" err="1" smtClean="0"/>
              <a:t>potreban</a:t>
            </a:r>
            <a:r>
              <a:rPr lang="en-US" dirty="0" smtClean="0"/>
              <a:t> je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protok</a:t>
            </a:r>
            <a:r>
              <a:rPr lang="en-US" dirty="0" smtClean="0"/>
              <a:t> </a:t>
            </a:r>
            <a:r>
              <a:rPr lang="en-US" dirty="0" err="1" smtClean="0"/>
              <a:t>acetilena</a:t>
            </a:r>
            <a:r>
              <a:rPr lang="en-US" dirty="0" smtClean="0"/>
              <a:t> (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gorionik</a:t>
            </a:r>
            <a:r>
              <a:rPr lang="en-US" dirty="0" smtClean="0"/>
              <a:t>)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toplotne</a:t>
            </a:r>
            <a:r>
              <a:rPr lang="en-US" dirty="0" smtClean="0"/>
              <a:t> </a:t>
            </a:r>
            <a:r>
              <a:rPr lang="en-US" dirty="0" err="1" smtClean="0"/>
              <a:t>provodljivosti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600200"/>
            <a:ext cx="5284694" cy="2057400"/>
            <a:chOff x="1600200" y="1524000"/>
            <a:chExt cx="5284694" cy="2057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28697" t="60417" r="46706" b="21875"/>
            <a:stretch>
              <a:fillRect/>
            </a:stretch>
          </p:blipFill>
          <p:spPr bwMode="auto">
            <a:xfrm rot="-60000">
              <a:off x="1801906" y="1524000"/>
              <a:ext cx="5082988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600200" y="16764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Ugao</a:t>
            </a:r>
            <a:r>
              <a:rPr lang="en-US" dirty="0" smtClean="0"/>
              <a:t> </a:t>
            </a:r>
            <a:r>
              <a:rPr lang="en-US" dirty="0" err="1" smtClean="0"/>
              <a:t>gorionika</a:t>
            </a:r>
            <a:r>
              <a:rPr lang="en-US" dirty="0" smtClean="0"/>
              <a:t>:-</a:t>
            </a:r>
            <a:r>
              <a:rPr lang="en-US" dirty="0" err="1" smtClean="0"/>
              <a:t>pomoćno</a:t>
            </a:r>
            <a:r>
              <a:rPr lang="en-US" dirty="0" smtClean="0"/>
              <a:t> </a:t>
            </a:r>
            <a:r>
              <a:rPr lang="en-US" dirty="0" err="1" smtClean="0"/>
              <a:t>sredstvo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524000"/>
            <a:ext cx="8001000" cy="4525328"/>
            <a:chOff x="457200" y="1219200"/>
            <a:chExt cx="8001000" cy="45253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7613" t="39583" r="57833" b="29167"/>
            <a:stretch>
              <a:fillRect/>
            </a:stretch>
          </p:blipFill>
          <p:spPr bwMode="auto">
            <a:xfrm>
              <a:off x="1752600" y="1219200"/>
              <a:ext cx="5791200" cy="2944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57200" y="4267200"/>
              <a:ext cx="2286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Mala </a:t>
              </a:r>
              <a:r>
                <a:rPr lang="en-US" dirty="0" err="1" smtClean="0"/>
                <a:t>debljina</a:t>
              </a:r>
              <a:r>
                <a:rPr lang="en-US" dirty="0" smtClean="0"/>
                <a:t> </a:t>
              </a:r>
              <a:r>
                <a:rPr lang="en-US" dirty="0" err="1" smtClean="0"/>
                <a:t>osnovnog</a:t>
              </a:r>
              <a:r>
                <a:rPr lang="en-US" dirty="0" smtClean="0"/>
                <a:t> </a:t>
              </a:r>
              <a:r>
                <a:rPr lang="en-US" dirty="0" err="1" smtClean="0"/>
                <a:t>materijala-umeren</a:t>
              </a:r>
              <a:r>
                <a:rPr lang="en-US" dirty="0" smtClean="0"/>
                <a:t> </a:t>
              </a:r>
              <a:r>
                <a:rPr lang="en-US" dirty="0" err="1" smtClean="0"/>
                <a:t>uvar</a:t>
              </a:r>
              <a:r>
                <a:rPr lang="en-US" dirty="0" smtClean="0"/>
                <a:t>, </a:t>
              </a:r>
              <a:r>
                <a:rPr lang="en-US" dirty="0" err="1" smtClean="0"/>
                <a:t>ali</a:t>
              </a:r>
              <a:r>
                <a:rPr lang="en-US" dirty="0" smtClean="0"/>
                <a:t> </a:t>
              </a:r>
              <a:r>
                <a:rPr lang="en-US" dirty="0" err="1" smtClean="0"/>
                <a:t>zagrevanje</a:t>
              </a:r>
              <a:r>
                <a:rPr lang="en-US" dirty="0" smtClean="0"/>
                <a:t> </a:t>
              </a:r>
              <a:r>
                <a:rPr lang="en-US" dirty="0" err="1" smtClean="0"/>
                <a:t>veće</a:t>
              </a:r>
              <a:r>
                <a:rPr lang="en-US" dirty="0" smtClean="0"/>
                <a:t> </a:t>
              </a:r>
              <a:r>
                <a:rPr lang="en-US" dirty="0" err="1" smtClean="0"/>
                <a:t>površine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42672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Velika</a:t>
              </a:r>
              <a:r>
                <a:rPr lang="en-US" dirty="0" smtClean="0"/>
                <a:t> </a:t>
              </a:r>
              <a:r>
                <a:rPr lang="en-US" dirty="0" err="1" smtClean="0"/>
                <a:t>debljina</a:t>
              </a:r>
              <a:r>
                <a:rPr lang="en-US" dirty="0" smtClean="0"/>
                <a:t> </a:t>
              </a:r>
              <a:r>
                <a:rPr lang="en-US" dirty="0" err="1" smtClean="0"/>
                <a:t>osnovnog</a:t>
              </a:r>
              <a:r>
                <a:rPr lang="en-US" dirty="0" smtClean="0"/>
                <a:t> </a:t>
              </a:r>
              <a:r>
                <a:rPr lang="en-US" dirty="0" err="1" smtClean="0"/>
                <a:t>materijala</a:t>
              </a:r>
              <a:r>
                <a:rPr lang="en-US" dirty="0" smtClean="0"/>
                <a:t>, </a:t>
              </a:r>
              <a:r>
                <a:rPr lang="en-US" dirty="0" err="1" smtClean="0"/>
                <a:t>velik</a:t>
              </a:r>
              <a:r>
                <a:rPr lang="en-US" dirty="0" smtClean="0"/>
                <a:t> </a:t>
              </a:r>
              <a:r>
                <a:rPr lang="en-US" dirty="0" err="1" smtClean="0"/>
                <a:t>uvar</a:t>
              </a:r>
              <a:r>
                <a:rPr lang="en-US" dirty="0" smtClean="0"/>
                <a:t>, </a:t>
              </a:r>
              <a:r>
                <a:rPr lang="en-US" dirty="0" err="1" smtClean="0"/>
                <a:t>zagrevanje</a:t>
              </a:r>
              <a:r>
                <a:rPr lang="en-US" dirty="0" smtClean="0"/>
                <a:t> </a:t>
              </a:r>
              <a:r>
                <a:rPr lang="en-US" dirty="0" err="1" smtClean="0"/>
                <a:t>manje</a:t>
              </a:r>
              <a:r>
                <a:rPr lang="en-US" dirty="0" smtClean="0"/>
                <a:t> </a:t>
              </a:r>
              <a:r>
                <a:rPr lang="en-US" dirty="0" err="1" smtClean="0"/>
                <a:t>površine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42672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Primena</a:t>
              </a:r>
              <a:r>
                <a:rPr lang="en-US" dirty="0" smtClean="0"/>
                <a:t> </a:t>
              </a:r>
              <a:r>
                <a:rPr lang="en-US" dirty="0" err="1" smtClean="0"/>
                <a:t>ugla</a:t>
              </a:r>
              <a:r>
                <a:rPr lang="en-US" dirty="0" smtClean="0"/>
                <a:t> u </a:t>
              </a:r>
              <a:r>
                <a:rPr lang="en-US" dirty="0" err="1" smtClean="0"/>
                <a:t>zavisnosti</a:t>
              </a:r>
              <a:r>
                <a:rPr lang="en-US" dirty="0" smtClean="0"/>
                <a:t> </a:t>
              </a:r>
              <a:r>
                <a:rPr lang="en-US" dirty="0" err="1" smtClean="0"/>
                <a:t>od</a:t>
              </a:r>
              <a:r>
                <a:rPr lang="en-US" dirty="0" smtClean="0"/>
                <a:t> </a:t>
              </a:r>
              <a:r>
                <a:rPr lang="en-US" dirty="0" err="1" smtClean="0"/>
                <a:t>debljine</a:t>
              </a:r>
              <a:r>
                <a:rPr lang="en-US" dirty="0" smtClean="0"/>
                <a:t> </a:t>
              </a:r>
              <a:r>
                <a:rPr lang="en-US" dirty="0" err="1" smtClean="0"/>
                <a:t>osnovnog</a:t>
              </a:r>
              <a:r>
                <a:rPr lang="en-US" dirty="0" smtClean="0"/>
                <a:t> </a:t>
              </a:r>
              <a:r>
                <a:rPr lang="en-US" dirty="0" err="1" smtClean="0"/>
                <a:t>materijala</a:t>
              </a:r>
              <a:r>
                <a:rPr lang="en-US" dirty="0" smtClean="0"/>
                <a:t> – </a:t>
              </a:r>
              <a:r>
                <a:rPr lang="en-US" dirty="0" err="1" smtClean="0"/>
                <a:t>veći</a:t>
              </a:r>
              <a:r>
                <a:rPr lang="en-US" dirty="0" smtClean="0"/>
                <a:t> </a:t>
              </a:r>
              <a:r>
                <a:rPr lang="en-US" dirty="0" err="1" smtClean="0"/>
                <a:t>ugao</a:t>
              </a:r>
              <a:r>
                <a:rPr lang="en-US" dirty="0" smtClean="0"/>
                <a:t> – </a:t>
              </a:r>
              <a:r>
                <a:rPr lang="en-US" dirty="0" err="1" smtClean="0"/>
                <a:t>veći</a:t>
              </a:r>
              <a:r>
                <a:rPr lang="en-US" dirty="0" smtClean="0"/>
                <a:t>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 err="1" smtClean="0"/>
                <a:t>uvar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981200" y="39624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114800" y="4114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6324600" y="3886200"/>
              <a:ext cx="6858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442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Tehnologija zavarivanja</vt:lpstr>
      <vt:lpstr>Gasno zavarivanje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sebastijan</cp:lastModifiedBy>
  <cp:revision>25</cp:revision>
  <dcterms:created xsi:type="dcterms:W3CDTF">2014-04-03T10:39:19Z</dcterms:created>
  <dcterms:modified xsi:type="dcterms:W3CDTF">2014-04-05T18:08:15Z</dcterms:modified>
</cp:coreProperties>
</file>